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72" r:id="rId4"/>
    <p:sldMasterId id="2147483665" r:id="rId5"/>
    <p:sldMasterId id="2147483723" r:id="rId6"/>
    <p:sldMasterId id="2147483750" r:id="rId7"/>
    <p:sldMasterId id="2147483769" r:id="rId8"/>
  </p:sldMasterIdLst>
  <p:notesMasterIdLst>
    <p:notesMasterId r:id="rId26"/>
  </p:notesMasterIdLst>
  <p:handoutMasterIdLst>
    <p:handoutMasterId r:id="rId27"/>
  </p:handoutMasterIdLst>
  <p:sldIdLst>
    <p:sldId id="256" r:id="rId9"/>
    <p:sldId id="294" r:id="rId10"/>
    <p:sldId id="295" r:id="rId11"/>
    <p:sldId id="288" r:id="rId12"/>
    <p:sldId id="266" r:id="rId13"/>
    <p:sldId id="300" r:id="rId14"/>
    <p:sldId id="287" r:id="rId15"/>
    <p:sldId id="289" r:id="rId16"/>
    <p:sldId id="290" r:id="rId17"/>
    <p:sldId id="291" r:id="rId18"/>
    <p:sldId id="297" r:id="rId19"/>
    <p:sldId id="298" r:id="rId20"/>
    <p:sldId id="292" r:id="rId21"/>
    <p:sldId id="293" r:id="rId22"/>
    <p:sldId id="299" r:id="rId23"/>
    <p:sldId id="283" r:id="rId24"/>
    <p:sldId id="269" r:id="rId25"/>
  </p:sldIdLst>
  <p:sldSz cx="9144000" cy="5143500" type="screen16x9"/>
  <p:notesSz cx="6858000" cy="9144000"/>
  <p:embeddedFontLst>
    <p:embeddedFont>
      <p:font typeface="Brava Slab Bold" panose="020A0803030502060403" pitchFamily="18" charset="77"/>
      <p:bold r:id="rId28"/>
    </p:embeddedFont>
    <p:embeddedFont>
      <p:font typeface="Cambria Math" panose="02040503050406030204" pitchFamily="18" charset="0"/>
      <p:regular r:id="rId29"/>
    </p:embeddedFont>
    <p:embeddedFont>
      <p:font typeface="Overpass" pitchFamily="2" charset="77"/>
      <p:regular r:id="rId30"/>
      <p:bold r:id="rId31"/>
      <p:italic r:id="rId32"/>
      <p:boldItalic r:id="rId33"/>
    </p:embeddedFont>
    <p:embeddedFont>
      <p:font typeface="Overpass Light" pitchFamily="2" charset="77"/>
      <p:regular r:id="rId34"/>
      <p:italic r:id="rId35"/>
    </p:embeddedFont>
    <p:embeddedFont>
      <p:font typeface="Raleway" pitchFamily="2" charset="77"/>
      <p:regular r:id="rId36"/>
      <p:bold r:id="rId37"/>
      <p:italic r:id="rId38"/>
      <p:boldItalic r:id="rId39"/>
    </p:embeddedFont>
    <p:embeddedFont>
      <p:font typeface="Raleway SemiBold" panose="020F0502020204030204" pitchFamily="34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F5F5F"/>
    <a:srgbClr val="969696"/>
    <a:srgbClr val="000000"/>
    <a:srgbClr val="006600"/>
    <a:srgbClr val="005DA2"/>
    <a:srgbClr val="E6AE8F"/>
    <a:srgbClr val="4D4D4D"/>
    <a:srgbClr val="A6A6A6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93" autoAdjust="0"/>
    <p:restoredTop sz="77444" autoAdjust="0"/>
  </p:normalViewPr>
  <p:slideViewPr>
    <p:cSldViewPr snapToGrid="0" snapToObjects="1">
      <p:cViewPr varScale="1">
        <p:scale>
          <a:sx n="162" d="100"/>
          <a:sy n="162" d="100"/>
        </p:scale>
        <p:origin x="125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13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font" Target="fonts/font4.fntdata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heme" Target="theme/theme1.xml"/><Relationship Id="rId20" Type="http://schemas.openxmlformats.org/officeDocument/2006/relationships/slide" Target="slides/slide12.xml"/><Relationship Id="rId41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BB80CEB6-346F-5DD9-710B-39A490A4E4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C535C1-E3A2-62E5-EF2C-01454B5C75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05E76-3FF6-47BD-8158-279053D25EA9}" type="datetimeFigureOut">
              <a:rPr lang="fr-CA" smtClean="0"/>
              <a:t>2024-04-02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824739A-226F-1FAB-4158-904080B893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69AD887-9FB7-DCC3-CEDA-D011BC1BF1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41752-13B8-43DB-983F-85567D0CA8B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9772105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71001B-EA86-4D33-B1D8-E9E1EAAB2196}" type="datetimeFigureOut">
              <a:rPr lang="fr-CA" smtClean="0"/>
              <a:t>2024-04-02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E8577-05C0-49F9-A1F2-50867F14F3A2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8385033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Crucial to deep learning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Improve diversity, generate new samples at training time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Regularization </a:t>
            </a:r>
            <a:r>
              <a:rPr lang="en-CA" dirty="0">
                <a:sym typeface="Wingdings" pitchFamily="2" charset="2"/>
              </a:rPr>
              <a:t> improve generalization and performance</a:t>
            </a:r>
            <a:endParaRPr lang="en-CA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Expertise and tuning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Depends on a lot of parameters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What transform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What probability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What magnitude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Depends on the network and dataset</a:t>
            </a:r>
          </a:p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68803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Average effect on performance when added to a random subset of augmentation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Solarize and </a:t>
            </a:r>
            <a:r>
              <a:rPr lang="en-CA" dirty="0" err="1"/>
              <a:t>posterize</a:t>
            </a:r>
            <a:r>
              <a:rPr lang="en-CA" dirty="0"/>
              <a:t> are quite aggressive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Solarize = Invert pixels above a threshold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 err="1"/>
              <a:t>Posterize</a:t>
            </a:r>
            <a:r>
              <a:rPr lang="en-CA" dirty="0"/>
              <a:t> = reduce number of bits to encode color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- In general, more is better</a:t>
            </a:r>
          </a:p>
          <a:p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11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37550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In RA we use the same probability for each transform</a:t>
            </a:r>
          </a:p>
          <a:p>
            <a:pPr marL="171450" indent="-171450">
              <a:buFontTx/>
              <a:buChar char="-"/>
            </a:pPr>
            <a:r>
              <a:rPr lang="en-CA" dirty="0"/>
              <a:t>What would be the effect if we had a probability per transform</a:t>
            </a:r>
          </a:p>
          <a:p>
            <a:pPr marL="171450" indent="-171450">
              <a:buFontTx/>
              <a:buChar char="-"/>
            </a:pPr>
            <a:r>
              <a:rPr lang="en-CA" dirty="0"/>
              <a:t>We can learn with backprop the probability</a:t>
            </a:r>
          </a:p>
          <a:p>
            <a:pPr marL="171450" indent="-171450">
              <a:buFontTx/>
              <a:buChar char="-"/>
            </a:pPr>
            <a:r>
              <a:rPr lang="en-CA" dirty="0"/>
              <a:t>Try to maximize the results on a validation set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212625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Always better than </a:t>
            </a:r>
            <a:r>
              <a:rPr lang="en-CA" dirty="0" err="1"/>
              <a:t>RandAugment</a:t>
            </a:r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Has high computation cost</a:t>
            </a:r>
          </a:p>
          <a:p>
            <a:pPr marL="171450" indent="-171450">
              <a:buFontTx/>
              <a:buChar char="-"/>
            </a:pPr>
            <a:r>
              <a:rPr lang="en-CA" dirty="0" err="1"/>
              <a:t>Tradeoff</a:t>
            </a:r>
            <a:r>
              <a:rPr lang="en-CA" dirty="0"/>
              <a:t> interesting</a:t>
            </a:r>
          </a:p>
          <a:p>
            <a:pPr marL="171450" indent="-171450">
              <a:buFontTx/>
              <a:buChar char="-"/>
            </a:pPr>
            <a:r>
              <a:rPr lang="en-CA" dirty="0"/>
              <a:t>Future work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13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343319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Can also change the way we assign the magnitude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Random = random between min and max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Constant = one value at </a:t>
            </a:r>
            <a:r>
              <a:rPr lang="en-CA" dirty="0" err="1"/>
              <a:t>init</a:t>
            </a:r>
            <a:endParaRPr lang="en-CA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Linearly = interpolation between two values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Random linear = random but with upper bound changing during training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Constant for its simplicity and less parameters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14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95269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Similarly, study impact of changing magnitude per transform</a:t>
            </a:r>
          </a:p>
          <a:p>
            <a:pPr marL="171450" indent="-171450">
              <a:buFontTx/>
              <a:buChar char="-"/>
            </a:pPr>
            <a:r>
              <a:rPr lang="en-CA" dirty="0"/>
              <a:t>Results for different network size</a:t>
            </a:r>
          </a:p>
          <a:p>
            <a:pPr marL="171450" indent="-171450">
              <a:buFontTx/>
              <a:buChar char="-"/>
            </a:pPr>
            <a:r>
              <a:rPr lang="en-CA" dirty="0"/>
              <a:t>Only changing one </a:t>
            </a:r>
            <a:r>
              <a:rPr lang="en-CA" dirty="0" err="1"/>
              <a:t>opearation</a:t>
            </a:r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Not much change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15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42004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Can instead use learned policies</a:t>
            </a:r>
          </a:p>
          <a:p>
            <a:pPr marL="171450" indent="-171450">
              <a:buFontTx/>
              <a:buChar char="-"/>
            </a:pPr>
            <a:r>
              <a:rPr lang="en-CA" dirty="0"/>
              <a:t>Lean how to augment</a:t>
            </a:r>
          </a:p>
          <a:p>
            <a:pPr marL="171450" indent="-171450">
              <a:buFontTx/>
              <a:buChar char="-"/>
            </a:pPr>
            <a:r>
              <a:rPr lang="en-CA" dirty="0" err="1"/>
              <a:t>AutoAugment</a:t>
            </a:r>
            <a:endParaRPr lang="en-CA" dirty="0"/>
          </a:p>
          <a:p>
            <a:pPr marL="628650" lvl="1" indent="-171450">
              <a:buFontTx/>
              <a:buChar char="-"/>
            </a:pPr>
            <a:r>
              <a:rPr lang="en-CA" dirty="0"/>
              <a:t>RL to optimize for the best transform</a:t>
            </a:r>
          </a:p>
          <a:p>
            <a:pPr marL="171450" lvl="0" indent="-171450">
              <a:buFontTx/>
              <a:buChar char="-"/>
            </a:pPr>
            <a:r>
              <a:rPr lang="en-CA" dirty="0"/>
              <a:t>PBA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Set of networks trained with different parameters for augmentation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Prune worse performers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Optimize for an augmentation schedule</a:t>
            </a:r>
          </a:p>
          <a:p>
            <a:pPr marL="171450" lvl="0" indent="-171450">
              <a:buFontTx/>
              <a:buChar char="-"/>
            </a:pPr>
            <a:r>
              <a:rPr lang="en-CA" dirty="0"/>
              <a:t>Still methods with a lot of parameters</a:t>
            </a:r>
          </a:p>
          <a:p>
            <a:pPr marL="171450" lvl="0" indent="-171450">
              <a:buFontTx/>
              <a:buChar char="-"/>
            </a:pPr>
            <a:r>
              <a:rPr lang="en-CA" dirty="0"/>
              <a:t>Large search space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High computation and optimization procedures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Therefore, use proxy tasks (small network, dataset subset)</a:t>
            </a:r>
          </a:p>
          <a:p>
            <a:pPr marL="171450" lvl="0" indent="-171450">
              <a:buFontTx/>
              <a:buChar char="-"/>
            </a:pPr>
            <a:r>
              <a:rPr lang="en-CA" dirty="0"/>
              <a:t>Realized that the use of proxy task uses an assumption that’s not true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Transferability between model and dataset size is false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Not true optimal transforms</a:t>
            </a:r>
          </a:p>
          <a:p>
            <a:pPr marL="171450" lvl="0" indent="-171450">
              <a:buFontTx/>
              <a:buChar char="-"/>
            </a:pPr>
            <a:r>
              <a:rPr lang="en-CA" dirty="0"/>
              <a:t>RA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Reduce search space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Not rely on proxy tasks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Achieve competitive or better performances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13989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Challenge proxy task</a:t>
            </a:r>
          </a:p>
          <a:p>
            <a:pPr marL="171450" indent="-171450">
              <a:buFontTx/>
              <a:buChar char="-"/>
            </a:pPr>
            <a:r>
              <a:rPr lang="en-CA" dirty="0"/>
              <a:t>Study on network size and dataset subsets</a:t>
            </a:r>
          </a:p>
          <a:p>
            <a:pPr marL="171450" indent="-171450">
              <a:buFontTx/>
              <a:buChar char="-"/>
            </a:pPr>
            <a:r>
              <a:rPr lang="en-CA" dirty="0"/>
              <a:t>Network size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Larger needs more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Regularization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Bottom plot, see that the best magnitude increases with widening</a:t>
            </a:r>
          </a:p>
          <a:p>
            <a:pPr marL="171450" lvl="0" indent="-171450">
              <a:buFontTx/>
              <a:buChar char="-"/>
            </a:pPr>
            <a:r>
              <a:rPr lang="en-CA" dirty="0"/>
              <a:t>Does not transfer between network size</a:t>
            </a:r>
          </a:p>
          <a:p>
            <a:pPr marL="171450" lvl="0" indent="-171450">
              <a:buFontTx/>
              <a:buChar char="-"/>
            </a:pPr>
            <a:r>
              <a:rPr lang="en-CA" dirty="0"/>
              <a:t>Same thing is true for the subset 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Best magnitude changes with number of data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Larger datasets needs more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Small dataset leads to less signal-to-noise ratio</a:t>
            </a:r>
          </a:p>
          <a:p>
            <a:pPr marL="171450" lvl="0" indent="-171450">
              <a:buFontTx/>
              <a:buChar char="-"/>
            </a:pPr>
            <a:r>
              <a:rPr lang="en-CA" dirty="0"/>
              <a:t>If we did our </a:t>
            </a:r>
            <a:r>
              <a:rPr lang="en-CA" dirty="0" err="1"/>
              <a:t>optim</a:t>
            </a:r>
            <a:r>
              <a:rPr lang="en-CA" dirty="0"/>
              <a:t> on small network and dataset subset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Won’t get the optimal values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216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Propose </a:t>
            </a:r>
            <a:r>
              <a:rPr lang="en-CA" dirty="0" err="1"/>
              <a:t>RandAugment</a:t>
            </a:r>
            <a:endParaRPr lang="en-CA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No proxy task as optimization is simple</a:t>
            </a:r>
          </a:p>
          <a:p>
            <a:pPr marL="171450" indent="-171450">
              <a:buFontTx/>
              <a:buChar char="-"/>
            </a:pPr>
            <a:r>
              <a:rPr lang="en-CA" dirty="0"/>
              <a:t>Reduce search space</a:t>
            </a:r>
          </a:p>
          <a:p>
            <a:pPr marL="171450" indent="-171450">
              <a:buFontTx/>
              <a:buChar char="-"/>
            </a:pPr>
            <a:r>
              <a:rPr lang="en-CA" dirty="0"/>
              <a:t>Simple grid search</a:t>
            </a:r>
          </a:p>
          <a:p>
            <a:pPr marL="171450" indent="-171450">
              <a:buFontTx/>
              <a:buChar char="-"/>
            </a:pPr>
            <a:r>
              <a:rPr lang="en-CA" dirty="0"/>
              <a:t>Competitive or better performances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20988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Code can fit in a slide</a:t>
            </a:r>
          </a:p>
          <a:p>
            <a:pPr marL="171450" indent="-171450">
              <a:buFontTx/>
              <a:buChar char="-"/>
            </a:pPr>
            <a:r>
              <a:rPr lang="en-CA" dirty="0"/>
              <a:t>Simple</a:t>
            </a:r>
          </a:p>
          <a:p>
            <a:pPr marL="171450" indent="-171450">
              <a:buFontTx/>
              <a:buChar char="-"/>
            </a:pPr>
            <a:r>
              <a:rPr lang="en-CA" dirty="0"/>
              <a:t>List of K augmentations</a:t>
            </a:r>
          </a:p>
          <a:p>
            <a:pPr marL="171450" indent="-171450">
              <a:buFontTx/>
              <a:buChar char="-"/>
            </a:pPr>
            <a:r>
              <a:rPr lang="en-CA" dirty="0"/>
              <a:t>Only two hyperparameters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Only parameters to tune</a:t>
            </a:r>
          </a:p>
          <a:p>
            <a:pPr marL="171450" indent="-171450">
              <a:buFontTx/>
              <a:buChar char="-"/>
            </a:pPr>
            <a:r>
              <a:rPr lang="en-CA" dirty="0"/>
              <a:t>Sample N transforms (leading to K^N possible augmentation pipelines)</a:t>
            </a:r>
          </a:p>
          <a:p>
            <a:pPr marL="171450" indent="-171450">
              <a:buFontTx/>
              <a:buChar char="-"/>
            </a:pPr>
            <a:r>
              <a:rPr lang="en-CA" dirty="0"/>
              <a:t>Use the same magnitude for each transform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44149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We are competitive with other approaches (0.1) or better</a:t>
            </a:r>
          </a:p>
          <a:p>
            <a:pPr marL="171450" indent="-171450">
              <a:buFontTx/>
              <a:buChar char="-"/>
            </a:pPr>
            <a:r>
              <a:rPr lang="en-CA" dirty="0"/>
              <a:t>Use way less resource for optimization</a:t>
            </a:r>
          </a:p>
          <a:p>
            <a:pPr marL="171450" indent="-171450">
              <a:buFontTx/>
              <a:buChar char="-"/>
            </a:pPr>
            <a:r>
              <a:rPr lang="en-CA" dirty="0"/>
              <a:t>Same list </a:t>
            </a:r>
            <a:r>
              <a:rPr lang="en-CA" dirty="0">
                <a:sym typeface="Wingdings" pitchFamily="2" charset="2"/>
              </a:rPr>
              <a:t> not very sensible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70338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Results for ImageNet Top-1 and Top-5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Compare with AA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While competitive on smaller networks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Don’t help much for larger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Maybe because the proxy task only used 10% of dataset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Not representative of the real task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We beat AA on larger networks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CA" dirty="0"/>
              <a:t>New SOTA for top-1 accuracy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73279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Also experiments on COCO for object detection</a:t>
            </a:r>
          </a:p>
          <a:p>
            <a:pPr marL="171450" indent="-171450">
              <a:buFontTx/>
              <a:buChar char="-"/>
            </a:pPr>
            <a:r>
              <a:rPr lang="en-CA" dirty="0"/>
              <a:t>Also compare with AA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Uses specialized augmentations for bounding boxes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15k </a:t>
            </a:r>
            <a:r>
              <a:rPr lang="en-CA" dirty="0" err="1"/>
              <a:t>gpu</a:t>
            </a:r>
            <a:r>
              <a:rPr lang="en-CA" dirty="0"/>
              <a:t> hours</a:t>
            </a:r>
          </a:p>
          <a:p>
            <a:pPr marL="171450" lvl="0" indent="-171450">
              <a:buFontTx/>
              <a:buChar char="-"/>
            </a:pPr>
            <a:r>
              <a:rPr lang="en-CA" dirty="0"/>
              <a:t>RA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Only 6 values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Still very competitive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Interesting </a:t>
            </a:r>
            <a:r>
              <a:rPr lang="en-CA" dirty="0" err="1"/>
              <a:t>tradeoff</a:t>
            </a:r>
            <a:endParaRPr lang="en-CA" dirty="0"/>
          </a:p>
          <a:p>
            <a:pPr marL="171450" lvl="0" indent="-171450">
              <a:buFontTx/>
              <a:buChar char="-"/>
            </a:pPr>
            <a:r>
              <a:rPr lang="en-CA" dirty="0"/>
              <a:t>Effect of each transform</a:t>
            </a:r>
          </a:p>
          <a:p>
            <a:pPr marL="628650" lvl="1" indent="-171450">
              <a:buFontTx/>
              <a:buChar char="-"/>
            </a:pP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6058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Now that we know that RA has good results</a:t>
            </a:r>
          </a:p>
          <a:p>
            <a:pPr marL="171450" indent="-171450">
              <a:buFontTx/>
              <a:buChar char="-"/>
            </a:pPr>
            <a:r>
              <a:rPr lang="en-CA" dirty="0"/>
              <a:t>Time to study it in more detail</a:t>
            </a:r>
          </a:p>
          <a:p>
            <a:pPr marL="171450" indent="-171450">
              <a:buFontTx/>
              <a:buChar char="-"/>
            </a:pPr>
            <a:r>
              <a:rPr lang="en-CA" dirty="0"/>
              <a:t>Let’s start with the impact of included transforms</a:t>
            </a:r>
          </a:p>
          <a:p>
            <a:pPr marL="171450" indent="-171450">
              <a:buFontTx/>
              <a:buChar char="-"/>
            </a:pPr>
            <a:r>
              <a:rPr lang="en-CA" dirty="0"/>
              <a:t>More is better in (a)</a:t>
            </a:r>
          </a:p>
          <a:p>
            <a:pPr marL="171450" indent="-171450">
              <a:buFontTx/>
              <a:buChar char="-"/>
            </a:pPr>
            <a:r>
              <a:rPr lang="en-CA" dirty="0"/>
              <a:t>In the other plots, we see the impact of individual transforms when present or not to a random transform subset</a:t>
            </a:r>
          </a:p>
          <a:p>
            <a:pPr marL="171450" indent="-171450">
              <a:buFontTx/>
              <a:buChar char="-"/>
            </a:pPr>
            <a:r>
              <a:rPr lang="en-CA" dirty="0"/>
              <a:t>Rotate is more important</a:t>
            </a:r>
          </a:p>
          <a:p>
            <a:pPr marL="171450" indent="-171450">
              <a:buFontTx/>
              <a:buChar char="-"/>
            </a:pPr>
            <a:r>
              <a:rPr lang="en-CA" dirty="0" err="1"/>
              <a:t>Posterize</a:t>
            </a:r>
            <a:r>
              <a:rPr lang="en-CA" dirty="0"/>
              <a:t> has a negative impact, yet is useful when more transforms are used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E8577-05C0-49F9-A1F2-50867F14F3A2}" type="slidenum">
              <a:rPr lang="fr-CA" smtClean="0"/>
              <a:t>10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33636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-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320194-74BB-28B4-D36A-076B47D352C8}"/>
              </a:ext>
            </a:extLst>
          </p:cNvPr>
          <p:cNvSpPr/>
          <p:nvPr userDrawn="1"/>
        </p:nvSpPr>
        <p:spPr>
          <a:xfrm>
            <a:off x="0" y="0"/>
            <a:ext cx="9144000" cy="41790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FB69E-CD74-FD8F-904B-E9A2C7CF3B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414000"/>
            <a:ext cx="6858000" cy="1790700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lnSpc>
                <a:spcPts val="5000"/>
              </a:lnSpc>
              <a:defRPr sz="5000" b="1" i="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FR" dirty="0" err="1"/>
              <a:t>Title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04DAB6F-A15E-0CAE-E55A-A6D5816DE7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2250000"/>
            <a:ext cx="6858000" cy="63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  <a:endParaRPr lang="en-US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08B5571A-5415-6649-9466-11E285D70CFD}"/>
              </a:ext>
            </a:extLst>
          </p:cNvPr>
          <p:cNvCxnSpPr>
            <a:cxnSpLocks/>
          </p:cNvCxnSpPr>
          <p:nvPr userDrawn="1"/>
        </p:nvCxnSpPr>
        <p:spPr>
          <a:xfrm>
            <a:off x="1143000" y="3009900"/>
            <a:ext cx="939800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D4247FBC-8A16-9FD5-6764-3E949D2391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3000" y="3163094"/>
            <a:ext cx="3556000" cy="404801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="1" baseline="0">
                <a:solidFill>
                  <a:schemeClr val="bg1"/>
                </a:solidFill>
                <a:latin typeface="Raleway SemiBold" pitchFamily="2" charset="0"/>
              </a:defRPr>
            </a:lvl1pPr>
          </a:lstStyle>
          <a:p>
            <a:pPr lvl="0"/>
            <a:r>
              <a:rPr lang="fr-CA" dirty="0" err="1"/>
              <a:t>Presented</a:t>
            </a:r>
            <a:r>
              <a:rPr lang="fr-CA" dirty="0"/>
              <a:t> by</a:t>
            </a:r>
          </a:p>
        </p:txBody>
      </p:sp>
      <p:sp>
        <p:nvSpPr>
          <p:cNvPr id="12" name="Espace réservé du texte 2">
            <a:extLst>
              <a:ext uri="{FF2B5EF4-FFF2-40B4-BE49-F238E27FC236}">
                <a16:creationId xmlns:a16="http://schemas.microsoft.com/office/drawing/2014/main" id="{2B3D8685-757A-32E8-825C-AF57A3E049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3000" y="3660384"/>
            <a:ext cx="3556000" cy="404802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CA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27854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5">
            <a:extLst>
              <a:ext uri="{FF2B5EF4-FFF2-40B4-BE49-F238E27FC236}">
                <a16:creationId xmlns:a16="http://schemas.microsoft.com/office/drawing/2014/main" id="{39F358BD-5563-458F-A5C0-679F15ABE8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9881" y="220135"/>
            <a:ext cx="8264239" cy="52801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fr-CA" dirty="0"/>
              <a:t>SLIDE TITLE</a:t>
            </a:r>
          </a:p>
        </p:txBody>
      </p:sp>
      <p:sp>
        <p:nvSpPr>
          <p:cNvPr id="5" name="Espace réservé du texte 5">
            <a:extLst>
              <a:ext uri="{FF2B5EF4-FFF2-40B4-BE49-F238E27FC236}">
                <a16:creationId xmlns:a16="http://schemas.microsoft.com/office/drawing/2014/main" id="{40CEF2AD-B508-CE58-CE03-AAB718D9049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9880" y="748145"/>
            <a:ext cx="8264239" cy="3746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/>
                </a:solidFill>
                <a:latin typeface="Raleway SemiBold" pitchFamily="2" charset="0"/>
              </a:defRPr>
            </a:lvl1pPr>
          </a:lstStyle>
          <a:p>
            <a:pPr lvl="0"/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781FEAF7-31CC-5AA6-BDC3-EFFCFAB8C75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881" y="1413933"/>
            <a:ext cx="8264239" cy="2510648"/>
          </a:xfrm>
          <a:prstGeom prst="rect">
            <a:avLst/>
          </a:prstGeom>
        </p:spPr>
        <p:txBody>
          <a:bodyPr lIns="0" tIns="0" rIns="0" bIns="0"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0" i="0">
                <a:solidFill>
                  <a:schemeClr val="tx1"/>
                </a:solidFill>
                <a:latin typeface="+mn-lt"/>
              </a:defRPr>
            </a:lvl1pPr>
            <a:lvl2pPr marL="742950" indent="-285750">
              <a:buSzPct val="70000"/>
              <a:buFont typeface="Courier New" panose="02070309020205020404" pitchFamily="49" charset="0"/>
              <a:buChar char="o"/>
              <a:defRPr sz="1800" b="0" i="0">
                <a:solidFill>
                  <a:schemeClr val="tx1"/>
                </a:solidFill>
                <a:latin typeface="+mn-lt"/>
              </a:defRPr>
            </a:lvl2pPr>
            <a:lvl3pPr marL="1200150" indent="-285750">
              <a:buSzPct val="80000"/>
              <a:buFont typeface="Wingdings" panose="05000000000000000000" pitchFamily="2" charset="2"/>
              <a:buChar char="§"/>
              <a:defRPr sz="1600" b="0" i="0">
                <a:solidFill>
                  <a:schemeClr val="tx1"/>
                </a:solidFill>
                <a:latin typeface="+mn-lt"/>
              </a:defRPr>
            </a:lvl3pPr>
            <a:lvl4pPr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Overpass Light" pitchFamily="2" charset="77"/>
              </a:defRPr>
            </a:lvl4pPr>
            <a:lvl5pPr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Overpass Light" pitchFamily="2" charset="77"/>
              </a:defRPr>
            </a:lvl5pPr>
          </a:lstStyle>
          <a:p>
            <a:pPr lvl="0"/>
            <a:r>
              <a:rPr lang="fr-CA" dirty="0" err="1"/>
              <a:t>Level</a:t>
            </a:r>
            <a:r>
              <a:rPr lang="fr-CA" dirty="0"/>
              <a:t> 1</a:t>
            </a:r>
          </a:p>
          <a:p>
            <a:pPr lvl="1"/>
            <a:r>
              <a:rPr lang="fr-CA" dirty="0" err="1">
                <a:latin typeface="+mn-lt"/>
              </a:rPr>
              <a:t>Level</a:t>
            </a:r>
            <a:r>
              <a:rPr lang="fr-CA" dirty="0">
                <a:latin typeface="+mn-lt"/>
              </a:rPr>
              <a:t> 2</a:t>
            </a:r>
          </a:p>
          <a:p>
            <a:pPr lvl="2"/>
            <a:r>
              <a:rPr lang="fr-CA" dirty="0" err="1"/>
              <a:t>Level</a:t>
            </a:r>
            <a:r>
              <a:rPr lang="fr-CA" dirty="0"/>
              <a:t> 3</a:t>
            </a:r>
          </a:p>
          <a:p>
            <a:pPr lvl="0"/>
            <a:endParaRPr lang="fr-CA" dirty="0"/>
          </a:p>
          <a:p>
            <a:pPr lvl="0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343356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77119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5C8C5583-7744-63B5-5951-D13118E758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5128" y="211765"/>
            <a:ext cx="7333744" cy="604563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/>
          <a:lstStyle>
            <a:lvl1pPr algn="ctr">
              <a:defRPr sz="40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CA" dirty="0"/>
              <a:t>SLIDE TITLE</a:t>
            </a:r>
            <a:endParaRPr lang="fr-FR" dirty="0"/>
          </a:p>
        </p:txBody>
      </p:sp>
      <p:sp>
        <p:nvSpPr>
          <p:cNvPr id="7" name="Espace réservé du texte 11">
            <a:extLst>
              <a:ext uri="{FF2B5EF4-FFF2-40B4-BE49-F238E27FC236}">
                <a16:creationId xmlns:a16="http://schemas.microsoft.com/office/drawing/2014/main" id="{44393A21-F9F3-F0F9-47FF-F351577F76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5128" y="816328"/>
            <a:ext cx="7333744" cy="337962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/>
          <a:lstStyle>
            <a:lvl1pPr marL="0" indent="0" algn="ctr">
              <a:buFontTx/>
              <a:buNone/>
              <a:defRPr sz="2000" b="1" baseline="0">
                <a:solidFill>
                  <a:schemeClr val="bg1"/>
                </a:solidFill>
                <a:latin typeface="Raleway SemiBold" pitchFamily="2" charset="0"/>
              </a:defRPr>
            </a:lvl1pPr>
            <a:lvl2pPr marL="4572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2pPr>
            <a:lvl3pPr marL="9144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3pPr>
            <a:lvl4pPr marL="13716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4pPr>
            <a:lvl5pPr marL="18288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5pPr>
          </a:lstStyle>
          <a:p>
            <a:pPr lvl="0"/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52904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588D9547-B25A-66CD-EAC6-2145C8C6DB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9881" y="1413933"/>
            <a:ext cx="8264239" cy="2510648"/>
          </a:xfrm>
          <a:prstGeom prst="rect">
            <a:avLst/>
          </a:prstGeom>
        </p:spPr>
        <p:txBody>
          <a:bodyPr lIns="0" tIns="0" rIns="0" bIns="0"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0" i="0">
                <a:solidFill>
                  <a:schemeClr val="bg1"/>
                </a:solidFill>
                <a:latin typeface="+mn-lt"/>
              </a:defRPr>
            </a:lvl1pPr>
            <a:lvl2pPr marL="742950" indent="-285750">
              <a:buSzPct val="70000"/>
              <a:buFont typeface="Courier New" panose="02070309020205020404" pitchFamily="49" charset="0"/>
              <a:buChar char="o"/>
              <a:defRPr sz="2000" b="0" i="0">
                <a:solidFill>
                  <a:schemeClr val="bg1"/>
                </a:solidFill>
                <a:latin typeface="+mn-lt"/>
              </a:defRPr>
            </a:lvl2pPr>
            <a:lvl3pPr marL="1200150" indent="-285750">
              <a:buSzPct val="80000"/>
              <a:buFont typeface="Wingdings" panose="05000000000000000000" pitchFamily="2" charset="2"/>
              <a:buChar char="§"/>
              <a:defRPr sz="2000" b="0" i="0">
                <a:solidFill>
                  <a:schemeClr val="bg1"/>
                </a:solidFill>
                <a:latin typeface="+mn-lt"/>
              </a:defRPr>
            </a:lvl3pPr>
            <a:lvl4pPr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Overpass Light" pitchFamily="2" charset="77"/>
              </a:defRPr>
            </a:lvl4pPr>
            <a:lvl5pPr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Overpass Light" pitchFamily="2" charset="77"/>
              </a:defRPr>
            </a:lvl5pPr>
          </a:lstStyle>
          <a:p>
            <a:pPr lvl="0"/>
            <a:r>
              <a:rPr lang="fr-CA" dirty="0" err="1"/>
              <a:t>Level</a:t>
            </a:r>
            <a:r>
              <a:rPr lang="fr-CA" dirty="0"/>
              <a:t> 1</a:t>
            </a:r>
          </a:p>
          <a:p>
            <a:pPr lvl="1"/>
            <a:r>
              <a:rPr lang="fr-CA" dirty="0" err="1">
                <a:latin typeface="+mn-lt"/>
              </a:rPr>
              <a:t>Level</a:t>
            </a:r>
            <a:r>
              <a:rPr lang="fr-CA" dirty="0">
                <a:latin typeface="+mn-lt"/>
              </a:rPr>
              <a:t> 2</a:t>
            </a:r>
          </a:p>
          <a:p>
            <a:pPr lvl="2"/>
            <a:r>
              <a:rPr lang="fr-CA" dirty="0" err="1"/>
              <a:t>Level</a:t>
            </a:r>
            <a:r>
              <a:rPr lang="fr-CA" dirty="0"/>
              <a:t> 3</a:t>
            </a:r>
          </a:p>
          <a:p>
            <a:pPr lvl="0"/>
            <a:endParaRPr lang="fr-CA" dirty="0"/>
          </a:p>
          <a:p>
            <a:pPr lvl="0"/>
            <a:endParaRPr lang="fr-CA" dirty="0"/>
          </a:p>
        </p:txBody>
      </p:sp>
      <p:sp>
        <p:nvSpPr>
          <p:cNvPr id="3" name="Espace réservé du texte 5">
            <a:extLst>
              <a:ext uri="{FF2B5EF4-FFF2-40B4-BE49-F238E27FC236}">
                <a16:creationId xmlns:a16="http://schemas.microsoft.com/office/drawing/2014/main" id="{0656A6F1-BE1D-A547-73B2-61945AC0B2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9881" y="220135"/>
            <a:ext cx="8264239" cy="52801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CA" dirty="0"/>
              <a:t>SLIDE TITLE</a:t>
            </a:r>
          </a:p>
        </p:txBody>
      </p:sp>
      <p:sp>
        <p:nvSpPr>
          <p:cNvPr id="4" name="Espace réservé du texte 5">
            <a:extLst>
              <a:ext uri="{FF2B5EF4-FFF2-40B4-BE49-F238E27FC236}">
                <a16:creationId xmlns:a16="http://schemas.microsoft.com/office/drawing/2014/main" id="{65FEEE4B-BF23-4FAA-9722-B9CDEA5867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9880" y="748145"/>
            <a:ext cx="8264239" cy="3746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bg1"/>
                </a:solidFill>
                <a:latin typeface="Raleway SemiBold" pitchFamily="2" charset="0"/>
              </a:defRPr>
            </a:lvl1pPr>
          </a:lstStyle>
          <a:p>
            <a:pPr lvl="0"/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43231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8097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Slid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959CD4A2-624B-FFE7-09A2-517499D6FB87}"/>
              </a:ext>
            </a:extLst>
          </p:cNvPr>
          <p:cNvSpPr txBox="1"/>
          <p:nvPr userDrawn="1"/>
        </p:nvSpPr>
        <p:spPr>
          <a:xfrm rot="1113276">
            <a:off x="610322" y="172279"/>
            <a:ext cx="772647" cy="1769715"/>
          </a:xfrm>
          <a:prstGeom prst="rect">
            <a:avLst/>
          </a:prstGeom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fr-CA" sz="11500">
                <a:solidFill>
                  <a:schemeClr val="accent3"/>
                </a:solidFill>
                <a:latin typeface="Brava Slab Bold"/>
              </a:rPr>
              <a:t>?</a:t>
            </a:r>
            <a:endParaRPr lang="fr-CA" sz="3200">
              <a:solidFill>
                <a:schemeClr val="accent3"/>
              </a:solidFill>
              <a:latin typeface="Brava Slab Bold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6EF91B2-637F-6992-E317-313610BA79BB}"/>
              </a:ext>
            </a:extLst>
          </p:cNvPr>
          <p:cNvSpPr txBox="1"/>
          <p:nvPr userDrawn="1"/>
        </p:nvSpPr>
        <p:spPr>
          <a:xfrm rot="20310151">
            <a:off x="8002634" y="3574782"/>
            <a:ext cx="537006" cy="1231106"/>
          </a:xfrm>
          <a:prstGeom prst="rect">
            <a:avLst/>
          </a:prstGeom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fr-CA" sz="8000">
                <a:solidFill>
                  <a:schemeClr val="accent3"/>
                </a:solidFill>
                <a:latin typeface="Brava Slab Bold"/>
              </a:rPr>
              <a:t>?</a:t>
            </a:r>
            <a:endParaRPr lang="fr-CA" sz="3200">
              <a:solidFill>
                <a:schemeClr val="accent3"/>
              </a:solidFill>
              <a:latin typeface="Brava Slab Bold"/>
            </a:endParaRPr>
          </a:p>
        </p:txBody>
      </p:sp>
      <p:sp>
        <p:nvSpPr>
          <p:cNvPr id="15" name="Espace réservé du texte 13">
            <a:extLst>
              <a:ext uri="{FF2B5EF4-FFF2-40B4-BE49-F238E27FC236}">
                <a16:creationId xmlns:a16="http://schemas.microsoft.com/office/drawing/2014/main" id="{9338D6B3-00B8-33EE-DC34-F4A29AE51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50963" y="1417638"/>
            <a:ext cx="6445250" cy="23082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 err="1"/>
              <a:t>Your</a:t>
            </a:r>
            <a:r>
              <a:rPr lang="fr-FR" dirty="0"/>
              <a:t> question </a:t>
            </a:r>
            <a:r>
              <a:rPr lang="fr-FR" dirty="0" err="1"/>
              <a:t>here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842953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Slide -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u texte 13">
            <a:extLst>
              <a:ext uri="{FF2B5EF4-FFF2-40B4-BE49-F238E27FC236}">
                <a16:creationId xmlns:a16="http://schemas.microsoft.com/office/drawing/2014/main" id="{9338D6B3-00B8-33EE-DC34-F4A29AE51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50963" y="1417638"/>
            <a:ext cx="6445250" cy="23082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 err="1"/>
              <a:t>Your</a:t>
            </a:r>
            <a:r>
              <a:rPr lang="fr-FR" dirty="0"/>
              <a:t> question </a:t>
            </a:r>
            <a:r>
              <a:rPr lang="fr-FR" dirty="0" err="1"/>
              <a:t>here</a:t>
            </a:r>
            <a:r>
              <a:rPr lang="fr-FR" dirty="0"/>
              <a:t> ?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9D5644D-B365-FD5C-670B-FF7D98A459A1}"/>
              </a:ext>
            </a:extLst>
          </p:cNvPr>
          <p:cNvSpPr txBox="1"/>
          <p:nvPr userDrawn="1"/>
        </p:nvSpPr>
        <p:spPr>
          <a:xfrm rot="1113276">
            <a:off x="610322" y="172279"/>
            <a:ext cx="772647" cy="1769715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fr-CA" sz="11500">
                <a:solidFill>
                  <a:schemeClr val="accent2"/>
                </a:solidFill>
                <a:latin typeface="Brava Slab Bold"/>
              </a:rPr>
              <a:t>?</a:t>
            </a:r>
            <a:endParaRPr lang="fr-CA" sz="3200">
              <a:solidFill>
                <a:schemeClr val="accent2"/>
              </a:solidFill>
              <a:latin typeface="Brava Slab Bold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233645B-CD0A-38BD-E1D3-9E942C701538}"/>
              </a:ext>
            </a:extLst>
          </p:cNvPr>
          <p:cNvSpPr txBox="1"/>
          <p:nvPr userDrawn="1"/>
        </p:nvSpPr>
        <p:spPr>
          <a:xfrm rot="20310151">
            <a:off x="8002634" y="3574782"/>
            <a:ext cx="537006" cy="1231106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fr-CA" sz="8000">
                <a:solidFill>
                  <a:schemeClr val="accent2"/>
                </a:solidFill>
                <a:latin typeface="Brava Slab Bold"/>
              </a:rPr>
              <a:t>?</a:t>
            </a:r>
            <a:endParaRPr lang="fr-CA" sz="3200">
              <a:solidFill>
                <a:schemeClr val="accent2"/>
              </a:solidFill>
              <a:latin typeface="Brava Slab Bold"/>
            </a:endParaRPr>
          </a:p>
        </p:txBody>
      </p:sp>
    </p:spTree>
    <p:extLst>
      <p:ext uri="{BB962C8B-B14F-4D97-AF65-F5344CB8AC3E}">
        <p14:creationId xmlns:p14="http://schemas.microsoft.com/office/powerpoint/2010/main" val="8545935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959CD4A2-624B-FFE7-09A2-517499D6FB87}"/>
              </a:ext>
            </a:extLst>
          </p:cNvPr>
          <p:cNvSpPr txBox="1"/>
          <p:nvPr userDrawn="1"/>
        </p:nvSpPr>
        <p:spPr>
          <a:xfrm>
            <a:off x="636023" y="49593"/>
            <a:ext cx="1429879" cy="212365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fr-CA" sz="13800">
                <a:solidFill>
                  <a:schemeClr val="accent3"/>
                </a:solidFill>
                <a:latin typeface="Brava Slab Bold"/>
              </a:rPr>
              <a:t>« </a:t>
            </a:r>
            <a:endParaRPr lang="fr-CA" sz="3600">
              <a:solidFill>
                <a:schemeClr val="accent3"/>
              </a:solidFill>
              <a:latin typeface="Brava Slab Bold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6EF91B2-637F-6992-E317-313610BA79BB}"/>
              </a:ext>
            </a:extLst>
          </p:cNvPr>
          <p:cNvSpPr txBox="1"/>
          <p:nvPr userDrawn="1"/>
        </p:nvSpPr>
        <p:spPr>
          <a:xfrm>
            <a:off x="7707507" y="3142165"/>
            <a:ext cx="716543" cy="147732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fr-CA" sz="9600">
                <a:solidFill>
                  <a:schemeClr val="accent3"/>
                </a:solidFill>
                <a:latin typeface="Brava Slab Bold"/>
              </a:rPr>
              <a:t>»</a:t>
            </a:r>
            <a:endParaRPr lang="fr-CA" sz="3200">
              <a:solidFill>
                <a:schemeClr val="accent3"/>
              </a:solidFill>
              <a:latin typeface="Brava Slab Bold"/>
            </a:endParaRPr>
          </a:p>
        </p:txBody>
      </p:sp>
      <p:sp>
        <p:nvSpPr>
          <p:cNvPr id="15" name="Espace réservé du texte 13">
            <a:extLst>
              <a:ext uri="{FF2B5EF4-FFF2-40B4-BE49-F238E27FC236}">
                <a16:creationId xmlns:a16="http://schemas.microsoft.com/office/drawing/2014/main" id="{9338D6B3-00B8-33EE-DC34-F4A29AE51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50963" y="1417638"/>
            <a:ext cx="6445250" cy="23082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quote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45025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959CD4A2-624B-FFE7-09A2-517499D6FB87}"/>
              </a:ext>
            </a:extLst>
          </p:cNvPr>
          <p:cNvSpPr txBox="1"/>
          <p:nvPr userDrawn="1"/>
        </p:nvSpPr>
        <p:spPr>
          <a:xfrm>
            <a:off x="636023" y="49593"/>
            <a:ext cx="1429879" cy="212365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fr-CA" sz="13800">
                <a:solidFill>
                  <a:schemeClr val="accent2"/>
                </a:solidFill>
                <a:latin typeface="Brava Slab Bold"/>
              </a:rPr>
              <a:t>« </a:t>
            </a:r>
            <a:endParaRPr lang="fr-CA" sz="3600">
              <a:solidFill>
                <a:schemeClr val="accent2"/>
              </a:solidFill>
              <a:latin typeface="Brava Slab Bold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6EF91B2-637F-6992-E317-313610BA79BB}"/>
              </a:ext>
            </a:extLst>
          </p:cNvPr>
          <p:cNvSpPr txBox="1"/>
          <p:nvPr userDrawn="1"/>
        </p:nvSpPr>
        <p:spPr>
          <a:xfrm>
            <a:off x="7707507" y="3142165"/>
            <a:ext cx="716543" cy="147732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fr-CA" sz="9600">
                <a:solidFill>
                  <a:schemeClr val="accent2"/>
                </a:solidFill>
                <a:latin typeface="Brava Slab Bold"/>
              </a:rPr>
              <a:t>»</a:t>
            </a:r>
            <a:endParaRPr lang="fr-CA" sz="3200">
              <a:solidFill>
                <a:schemeClr val="accent2"/>
              </a:solidFill>
              <a:latin typeface="Brava Slab Bold"/>
            </a:endParaRPr>
          </a:p>
        </p:txBody>
      </p:sp>
      <p:sp>
        <p:nvSpPr>
          <p:cNvPr id="15" name="Espace réservé du texte 13">
            <a:extLst>
              <a:ext uri="{FF2B5EF4-FFF2-40B4-BE49-F238E27FC236}">
                <a16:creationId xmlns:a16="http://schemas.microsoft.com/office/drawing/2014/main" id="{9338D6B3-00B8-33EE-DC34-F4A29AE51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50963" y="1417638"/>
            <a:ext cx="6445250" cy="23082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quote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5972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FB69E-CD74-FD8F-904B-E9A2C7CF3B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414000"/>
            <a:ext cx="6858000" cy="1790700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lnSpc>
                <a:spcPts val="5000"/>
              </a:lnSpc>
              <a:defRPr sz="5000" b="1" i="0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 dirty="0" err="1"/>
              <a:t>TitLE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04DAB6F-A15E-0CAE-E55A-A6D5816DE7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2250000"/>
            <a:ext cx="6858000" cy="63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+mn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  <a:endParaRPr lang="en-US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08B5571A-5415-6649-9466-11E285D70CFD}"/>
              </a:ext>
            </a:extLst>
          </p:cNvPr>
          <p:cNvCxnSpPr>
            <a:cxnSpLocks/>
          </p:cNvCxnSpPr>
          <p:nvPr userDrawn="1"/>
        </p:nvCxnSpPr>
        <p:spPr>
          <a:xfrm>
            <a:off x="1143000" y="3009900"/>
            <a:ext cx="9398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D4247FBC-8A16-9FD5-6764-3E949D2391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3000" y="3163094"/>
            <a:ext cx="3556000" cy="404801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="1" baseline="0">
                <a:solidFill>
                  <a:schemeClr val="tx1"/>
                </a:solidFill>
                <a:latin typeface="Raleway SemiBold" pitchFamily="2" charset="0"/>
              </a:defRPr>
            </a:lvl1pPr>
          </a:lstStyle>
          <a:p>
            <a:pPr lvl="0"/>
            <a:r>
              <a:rPr lang="fr-CA" dirty="0" err="1"/>
              <a:t>Presented</a:t>
            </a:r>
            <a:r>
              <a:rPr lang="fr-CA" dirty="0"/>
              <a:t> by</a:t>
            </a:r>
          </a:p>
        </p:txBody>
      </p:sp>
      <p:sp>
        <p:nvSpPr>
          <p:cNvPr id="12" name="Espace réservé du texte 2">
            <a:extLst>
              <a:ext uri="{FF2B5EF4-FFF2-40B4-BE49-F238E27FC236}">
                <a16:creationId xmlns:a16="http://schemas.microsoft.com/office/drawing/2014/main" id="{2B3D8685-757A-32E8-825C-AF57A3E049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3000" y="3660384"/>
            <a:ext cx="3556000" cy="404802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fr-CA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312556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93DEE9-8202-404A-A9DA-46F2E5237541}"/>
              </a:ext>
            </a:extLst>
          </p:cNvPr>
          <p:cNvSpPr/>
          <p:nvPr userDrawn="1"/>
        </p:nvSpPr>
        <p:spPr>
          <a:xfrm>
            <a:off x="0" y="-33110"/>
            <a:ext cx="9144000" cy="41790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932CA4CA-B5E9-859D-CCC9-58FF658DA0E6}"/>
              </a:ext>
            </a:extLst>
          </p:cNvPr>
          <p:cNvCxnSpPr>
            <a:cxnSpLocks/>
          </p:cNvCxnSpPr>
          <p:nvPr userDrawn="1"/>
        </p:nvCxnSpPr>
        <p:spPr>
          <a:xfrm>
            <a:off x="1143000" y="3719293"/>
            <a:ext cx="939800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7A548CE6-9459-369D-1908-BB901DA6E7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3000" y="3784783"/>
            <a:ext cx="5551712" cy="318866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CA" dirty="0"/>
              <a:t>email@ulaval.ca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04577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F28A139D-50C3-E824-A968-386781BF31AE}"/>
              </a:ext>
            </a:extLst>
          </p:cNvPr>
          <p:cNvCxnSpPr>
            <a:cxnSpLocks/>
          </p:cNvCxnSpPr>
          <p:nvPr userDrawn="1"/>
        </p:nvCxnSpPr>
        <p:spPr>
          <a:xfrm>
            <a:off x="1143000" y="3719293"/>
            <a:ext cx="9398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E9AFA488-8CDC-4474-3CBF-4D4965B34F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3000" y="3784783"/>
            <a:ext cx="5551712" cy="318866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fr-CA" dirty="0"/>
              <a:t>email@ulaval.ca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7142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6">
            <a:extLst>
              <a:ext uri="{FF2B5EF4-FFF2-40B4-BE49-F238E27FC236}">
                <a16:creationId xmlns:a16="http://schemas.microsoft.com/office/drawing/2014/main" id="{F9EB579E-394C-D927-B6C3-69E4876510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8012" y="270510"/>
            <a:ext cx="5830888" cy="4521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fr-FR" dirty="0"/>
              <a:t>SECTION </a:t>
            </a:r>
            <a:br>
              <a:rPr lang="fr-FR" dirty="0"/>
            </a:br>
            <a:r>
              <a:rPr lang="fr-FR" dirty="0"/>
              <a:t>TITLE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073018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1D8B5B46-EBB6-BE18-A630-C8159D5A7D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18492" y="311150"/>
            <a:ext cx="5830888" cy="4521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fr-FR" dirty="0"/>
              <a:t>SECTION </a:t>
            </a:r>
            <a:br>
              <a:rPr lang="fr-FR" dirty="0"/>
            </a:br>
            <a:r>
              <a:rPr lang="fr-FR" dirty="0"/>
              <a:t>TITLE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25281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6">
            <a:extLst>
              <a:ext uri="{FF2B5EF4-FFF2-40B4-BE49-F238E27FC236}">
                <a16:creationId xmlns:a16="http://schemas.microsoft.com/office/drawing/2014/main" id="{DB5F9DE3-C711-DB74-66A0-EE60388481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8012" y="270510"/>
            <a:ext cx="5830888" cy="4521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>
                <a:solidFill>
                  <a:schemeClr val="accent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fr-FR" dirty="0"/>
              <a:t>SECTION </a:t>
            </a:r>
            <a:br>
              <a:rPr lang="fr-FR" dirty="0"/>
            </a:br>
            <a:r>
              <a:rPr lang="fr-FR" dirty="0"/>
              <a:t>TITLE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45658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6">
            <a:extLst>
              <a:ext uri="{FF2B5EF4-FFF2-40B4-BE49-F238E27FC236}">
                <a16:creationId xmlns:a16="http://schemas.microsoft.com/office/drawing/2014/main" id="{F0FE0BE5-00DF-C098-B50E-B2A23B3E51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87040" y="311150"/>
            <a:ext cx="5830888" cy="4521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fr-FR" dirty="0"/>
              <a:t>SECTION </a:t>
            </a:r>
            <a:br>
              <a:rPr lang="fr-FR" dirty="0"/>
            </a:br>
            <a:r>
              <a:rPr lang="fr-FR" dirty="0"/>
              <a:t>TITLE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498365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AE169AAD-ADCF-7244-B5B9-5A69DDA138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5128" y="211765"/>
            <a:ext cx="7333744" cy="604563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/>
          <a:lstStyle>
            <a:lvl1pPr algn="ctr">
              <a:defRPr sz="4000" b="0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CA" dirty="0"/>
              <a:t>SLIDE TITLE</a:t>
            </a:r>
            <a:endParaRPr lang="fr-FR" dirty="0"/>
          </a:p>
        </p:txBody>
      </p:sp>
      <p:sp>
        <p:nvSpPr>
          <p:cNvPr id="4" name="Espace réservé du texte 11">
            <a:extLst>
              <a:ext uri="{FF2B5EF4-FFF2-40B4-BE49-F238E27FC236}">
                <a16:creationId xmlns:a16="http://schemas.microsoft.com/office/drawing/2014/main" id="{84438B0B-710D-AD46-AC88-B42C2D4366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5128" y="816328"/>
            <a:ext cx="7333744" cy="337962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lIns="0" tIns="0" rIns="0" bIns="0" anchor="ctr"/>
          <a:lstStyle>
            <a:lvl1pPr marL="0" indent="0" algn="ctr">
              <a:buFontTx/>
              <a:buNone/>
              <a:defRPr sz="2000" b="1" baseline="0">
                <a:solidFill>
                  <a:schemeClr val="tx1"/>
                </a:solidFill>
                <a:latin typeface="Raleway SemiBold" pitchFamily="2" charset="0"/>
              </a:defRPr>
            </a:lvl1pPr>
            <a:lvl2pPr marL="4572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2pPr>
            <a:lvl3pPr marL="9144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3pPr>
            <a:lvl4pPr marL="13716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4pPr>
            <a:lvl5pPr marL="1828800" indent="0">
              <a:buFontTx/>
              <a:buNone/>
              <a:defRPr sz="1800" baseline="0">
                <a:solidFill>
                  <a:schemeClr val="accent6"/>
                </a:solidFill>
                <a:latin typeface="Overpass" pitchFamily="2" charset="77"/>
              </a:defRPr>
            </a:lvl5pPr>
          </a:lstStyle>
          <a:p>
            <a:pPr lvl="0"/>
            <a:r>
              <a:rPr lang="fr-CA" dirty="0" err="1"/>
              <a:t>Subtitle</a:t>
            </a:r>
            <a:r>
              <a:rPr lang="fr-CA" dirty="0"/>
              <a:t> (</a:t>
            </a:r>
            <a:r>
              <a:rPr lang="fr-CA" dirty="0" err="1"/>
              <a:t>optional</a:t>
            </a:r>
            <a:r>
              <a:rPr lang="fr-CA" dirty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6420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C9A42F-FDBA-CE04-A79A-BF7CDE12ABB6}"/>
              </a:ext>
            </a:extLst>
          </p:cNvPr>
          <p:cNvSpPr/>
          <p:nvPr userDrawn="1"/>
        </p:nvSpPr>
        <p:spPr>
          <a:xfrm>
            <a:off x="0" y="4202486"/>
            <a:ext cx="7765676" cy="876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ACD0FA-0BC6-FDB7-D1C8-09FB91C4D9C0}"/>
              </a:ext>
            </a:extLst>
          </p:cNvPr>
          <p:cNvSpPr/>
          <p:nvPr userDrawn="1"/>
        </p:nvSpPr>
        <p:spPr>
          <a:xfrm>
            <a:off x="7765676" y="4202486"/>
            <a:ext cx="1378324" cy="876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583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58" r:id="rId2"/>
    <p:sldLayoutId id="2147483747" r:id="rId3"/>
    <p:sldLayoutId id="2147483759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333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743" r:id="rId2"/>
    <p:sldLayoutId id="2147483745" r:id="rId3"/>
    <p:sldLayoutId id="214748374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8D7AEA5-5FF2-9D92-26DB-424139929651}"/>
              </a:ext>
            </a:extLst>
          </p:cNvPr>
          <p:cNvSpPr txBox="1"/>
          <p:nvPr userDrawn="1"/>
        </p:nvSpPr>
        <p:spPr>
          <a:xfrm>
            <a:off x="8517467" y="4714615"/>
            <a:ext cx="519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BC83B81C-4AAC-4FC4-90B2-0F21C336535E}" type="slidenum">
              <a:rPr lang="fr-CA" sz="1400" smtClean="0"/>
              <a:pPr algn="ctr"/>
              <a:t>‹#›</a:t>
            </a:fld>
            <a:endParaRPr lang="fr-CA" sz="1400"/>
          </a:p>
        </p:txBody>
      </p:sp>
    </p:spTree>
    <p:extLst>
      <p:ext uri="{BB962C8B-B14F-4D97-AF65-F5344CB8AC3E}">
        <p14:creationId xmlns:p14="http://schemas.microsoft.com/office/powerpoint/2010/main" val="3332489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2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F6D07AF-4CFB-5C2A-4B27-DA1BE879A6AB}"/>
              </a:ext>
            </a:extLst>
          </p:cNvPr>
          <p:cNvSpPr txBox="1"/>
          <p:nvPr userDrawn="1"/>
        </p:nvSpPr>
        <p:spPr>
          <a:xfrm>
            <a:off x="8517467" y="4714615"/>
            <a:ext cx="519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BC83B81C-4AAC-4FC4-90B2-0F21C336535E}" type="slidenum">
              <a:rPr lang="fr-CA" sz="1400" smtClean="0">
                <a:solidFill>
                  <a:schemeClr val="bg1">
                    <a:lumMod val="95000"/>
                  </a:schemeClr>
                </a:solidFill>
              </a:rPr>
              <a:pPr algn="ctr"/>
              <a:t>‹#›</a:t>
            </a:fld>
            <a:endParaRPr lang="fr-CA" sz="140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583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63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452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77" r:id="rId2"/>
    <p:sldLayoutId id="2147483778" r:id="rId3"/>
    <p:sldLayoutId id="2147483776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079E16-A0C0-E4FF-CECF-39F047204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52257"/>
            <a:ext cx="7299960" cy="1790700"/>
          </a:xfrm>
        </p:spPr>
        <p:txBody>
          <a:bodyPr/>
          <a:lstStyle/>
          <a:p>
            <a:r>
              <a:rPr lang="fr-CA" cap="none" dirty="0" err="1"/>
              <a:t>RandAugment</a:t>
            </a:r>
            <a:br>
              <a:rPr lang="fr-CA" cap="none" dirty="0"/>
            </a:br>
            <a:r>
              <a:rPr lang="fr-CA" sz="1600" cap="none" dirty="0" err="1"/>
              <a:t>Practical</a:t>
            </a:r>
            <a:r>
              <a:rPr lang="fr-CA" sz="1600" cap="none" dirty="0"/>
              <a:t> </a:t>
            </a:r>
            <a:r>
              <a:rPr lang="fr-CA" sz="1600" cap="none" dirty="0" err="1"/>
              <a:t>automated</a:t>
            </a:r>
            <a:r>
              <a:rPr lang="fr-CA" sz="1600" cap="none" dirty="0"/>
              <a:t> data augmentation </a:t>
            </a:r>
            <a:r>
              <a:rPr lang="fr-CA" sz="1600" cap="none" dirty="0" err="1"/>
              <a:t>with</a:t>
            </a:r>
            <a:r>
              <a:rPr lang="fr-CA" sz="1600" cap="none" dirty="0"/>
              <a:t> a </a:t>
            </a:r>
            <a:r>
              <a:rPr lang="fr-CA" sz="1600" cap="none" dirty="0" err="1"/>
              <a:t>reduced</a:t>
            </a:r>
            <a:r>
              <a:rPr lang="fr-CA" sz="1600" cap="none" dirty="0"/>
              <a:t> </a:t>
            </a:r>
            <a:r>
              <a:rPr lang="fr-CA" sz="1600" cap="none" dirty="0" err="1"/>
              <a:t>search</a:t>
            </a:r>
            <a:r>
              <a:rPr lang="fr-CA" sz="1600" cap="none" dirty="0"/>
              <a:t> </a:t>
            </a:r>
            <a:r>
              <a:rPr lang="fr-CA" sz="1600" cap="none" dirty="0" err="1"/>
              <a:t>space</a:t>
            </a:r>
            <a:endParaRPr lang="fr-CA" sz="1400" cap="none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F28A3BC-EE8F-3648-BD65-1D65EB2B24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295893"/>
            <a:ext cx="6858000" cy="630000"/>
          </a:xfrm>
        </p:spPr>
        <p:txBody>
          <a:bodyPr/>
          <a:lstStyle/>
          <a:p>
            <a:r>
              <a:rPr lang="fr-CA" sz="1800" dirty="0" err="1"/>
              <a:t>Cubuk</a:t>
            </a:r>
            <a:r>
              <a:rPr lang="fr-CA" sz="1800" dirty="0"/>
              <a:t>, </a:t>
            </a:r>
            <a:r>
              <a:rPr lang="fr-CA" sz="1800" dirty="0" err="1"/>
              <a:t>Zoph</a:t>
            </a:r>
            <a:r>
              <a:rPr lang="fr-CA" sz="1800" dirty="0"/>
              <a:t>, </a:t>
            </a:r>
            <a:r>
              <a:rPr lang="fr-CA" sz="1800" dirty="0" err="1"/>
              <a:t>Shlens</a:t>
            </a:r>
            <a:r>
              <a:rPr lang="fr-CA" sz="1800" dirty="0"/>
              <a:t>, Le</a:t>
            </a:r>
          </a:p>
          <a:p>
            <a:r>
              <a:rPr lang="fr-CA" sz="1200" dirty="0" err="1"/>
              <a:t>Googe</a:t>
            </a:r>
            <a:r>
              <a:rPr lang="fr-CA" sz="1200" dirty="0"/>
              <a:t> </a:t>
            </a:r>
            <a:r>
              <a:rPr lang="fr-CA" sz="1200" dirty="0" err="1"/>
              <a:t>Research</a:t>
            </a:r>
            <a:r>
              <a:rPr lang="fr-CA" sz="1200" dirty="0"/>
              <a:t>, Brain Team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9062ED-AF87-E805-62D0-35CA7F078C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3000" y="4271894"/>
            <a:ext cx="3556000" cy="404801"/>
          </a:xfrm>
        </p:spPr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Presented</a:t>
            </a:r>
            <a:r>
              <a:rPr lang="fr-CA" dirty="0">
                <a:solidFill>
                  <a:schemeClr val="tx1"/>
                </a:solidFill>
              </a:rPr>
              <a:t> by William Guimont-Martin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ABCFD5B-4731-E96B-AC9D-12E466E2BC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3000" y="4738698"/>
            <a:ext cx="3556000" cy="404802"/>
          </a:xfrm>
        </p:spPr>
        <p:txBody>
          <a:bodyPr/>
          <a:lstStyle/>
          <a:p>
            <a:r>
              <a:rPr lang="fr-CA" dirty="0">
                <a:solidFill>
                  <a:schemeClr val="tx1"/>
                </a:solidFill>
              </a:rPr>
              <a:t>2024-04-03</a:t>
            </a:r>
          </a:p>
        </p:txBody>
      </p:sp>
    </p:spTree>
    <p:extLst>
      <p:ext uri="{BB962C8B-B14F-4D97-AF65-F5344CB8AC3E}">
        <p14:creationId xmlns:p14="http://schemas.microsoft.com/office/powerpoint/2010/main" val="499798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EBEFB4-2360-8C76-49CC-D363C16650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EF3E8-984F-39A6-3E45-1FCF1BEDA9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Impact of included transformations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406ED8-82DE-F889-35C3-E4A5AD8425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05375-A062-B016-8537-CEDAF65F60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5039" y="1218919"/>
            <a:ext cx="4713919" cy="380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12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CE9244-AC9D-A824-3174-90A97D2B31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81543-1FC6-88CD-5B66-19A1652017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Impact of included transformations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329F04-FAB1-D2B5-E1B0-FD4FD709BBF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7594DD-1AC5-064A-2FDB-CDD85F3B8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014" y="1650041"/>
            <a:ext cx="6079969" cy="280178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D9BD9EA-8DA5-1222-DAF8-E7093BB8B15D}"/>
              </a:ext>
            </a:extLst>
          </p:cNvPr>
          <p:cNvGrpSpPr/>
          <p:nvPr/>
        </p:nvGrpSpPr>
        <p:grpSpPr>
          <a:xfrm>
            <a:off x="5059868" y="183480"/>
            <a:ext cx="3869339" cy="1319426"/>
            <a:chOff x="2481183" y="1122794"/>
            <a:chExt cx="5287673" cy="18030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3C4A25E-4592-0AD1-F8B2-417A90BD0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81183" y="1122794"/>
              <a:ext cx="3553369" cy="180307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AE880C-F386-9FD2-09F6-48DA16CEA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34552" y="1174293"/>
              <a:ext cx="1734304" cy="1716697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972F05A-9973-3607-65CB-CB410D20E5B4}"/>
              </a:ext>
            </a:extLst>
          </p:cNvPr>
          <p:cNvSpPr txBox="1"/>
          <p:nvPr/>
        </p:nvSpPr>
        <p:spPr>
          <a:xfrm>
            <a:off x="-74431" y="4950922"/>
            <a:ext cx="951614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900" dirty="0"/>
              <a:t>https://</a:t>
            </a:r>
            <a:r>
              <a:rPr lang="en-CA" sz="900" dirty="0" err="1"/>
              <a:t>pytorch.org</a:t>
            </a:r>
            <a:r>
              <a:rPr lang="en-CA" sz="900" dirty="0"/>
              <a:t>/vision/main/</a:t>
            </a:r>
            <a:r>
              <a:rPr lang="en-CA" sz="900" dirty="0" err="1"/>
              <a:t>auto_examples</a:t>
            </a:r>
            <a:r>
              <a:rPr lang="en-CA" sz="900" dirty="0"/>
              <a:t>/transforms/</a:t>
            </a:r>
            <a:r>
              <a:rPr lang="en-CA" sz="900" dirty="0" err="1"/>
              <a:t>plot_transforms_illustrations.html</a:t>
            </a:r>
            <a:endParaRPr lang="en-CA" sz="900" dirty="0"/>
          </a:p>
        </p:txBody>
      </p:sp>
    </p:spTree>
    <p:extLst>
      <p:ext uri="{BB962C8B-B14F-4D97-AF65-F5344CB8AC3E}">
        <p14:creationId xmlns:p14="http://schemas.microsoft.com/office/powerpoint/2010/main" val="3354522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67B716-A5C8-E3C8-AD1D-EB589529A5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D4EC5-DD91-9567-78D5-1A40BD0189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Learning the probability per augmentation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00C9A8-8D49-212D-9043-D30AB7FAE7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 err="1"/>
              <a:t>RandAugment</a:t>
            </a:r>
            <a:r>
              <a:rPr lang="en-CA" dirty="0"/>
              <a:t> samples uniformly N transforms</a:t>
            </a:r>
          </a:p>
          <a:p>
            <a:r>
              <a:rPr lang="en-CA" dirty="0"/>
              <a:t>Can also set a different probability per transform</a:t>
            </a:r>
          </a:p>
          <a:p>
            <a:r>
              <a:rPr lang="en-CA" dirty="0"/>
              <a:t>Most transformations are differentiable</a:t>
            </a:r>
          </a:p>
          <a:p>
            <a:pPr lvl="1"/>
            <a:r>
              <a:rPr lang="en-CA" dirty="0"/>
              <a:t>backprop to learn the probability per transformation</a:t>
            </a:r>
          </a:p>
          <a:p>
            <a:r>
              <a:rPr lang="en-CA" dirty="0"/>
              <a:t>Learn to maximize the results on validation images</a:t>
            </a:r>
          </a:p>
        </p:txBody>
      </p:sp>
    </p:spTree>
    <p:extLst>
      <p:ext uri="{BB962C8B-B14F-4D97-AF65-F5344CB8AC3E}">
        <p14:creationId xmlns:p14="http://schemas.microsoft.com/office/powerpoint/2010/main" val="10643747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D07D61-0C02-5F37-66A4-1F8362497A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DD9250-3833-B140-DBF1-8CDB40A440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Learning the probability per augmentation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1093E-CF92-BDCA-5FD3-21428A2FD1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/>
              <a:t>Improves performance</a:t>
            </a:r>
          </a:p>
          <a:p>
            <a:r>
              <a:rPr lang="en-CA" dirty="0"/>
              <a:t>Higher computational demands</a:t>
            </a:r>
          </a:p>
          <a:p>
            <a:pPr lvl="1"/>
            <a:r>
              <a:rPr lang="en-CA" dirty="0"/>
              <a:t>Requires to apply all K transformations N times to each image</a:t>
            </a:r>
          </a:p>
          <a:p>
            <a:pPr lvl="1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44DF9-9390-349C-9EF4-938221902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252" y="2571750"/>
            <a:ext cx="6245493" cy="243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97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E381B2-A977-B4D8-94A7-2CD42ECB80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8FF267-A4FB-6C62-73FD-C046F42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Magnitude methods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D145B-A61A-E885-EB8E-BBA8269E3E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/>
              <a:t>Ways to choose the magnitude</a:t>
            </a:r>
          </a:p>
          <a:p>
            <a:r>
              <a:rPr lang="en-CA" dirty="0"/>
              <a:t>Similar performances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022A80-ECEE-083D-E8F8-6F41CAA56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604" y="2669257"/>
            <a:ext cx="6140789" cy="160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499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E381B2-A977-B4D8-94A7-2CD42ECB80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8FF267-A4FB-6C62-73FD-C046F42311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Individual magnitude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D145B-A61A-E885-EB8E-BBA8269E3E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1DDE23-BDF9-56B7-4BFE-1EC6614EB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288" y="1413933"/>
            <a:ext cx="4635421" cy="331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466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8DD8A9-686D-0B03-277F-AEBE51BF8F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err="1"/>
              <a:t>RangAugment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5A116-4ED8-AC1C-51DF-9EA837C617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9464EB-1049-A873-2B5D-70BC32508A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8" name="Picture 7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313E8E3B-F984-7440-F23E-081EF27C5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513" y="144601"/>
            <a:ext cx="1498855" cy="1498855"/>
          </a:xfrm>
          <a:prstGeom prst="rect">
            <a:avLst/>
          </a:prstGeom>
        </p:spPr>
      </p:pic>
      <p:pic>
        <p:nvPicPr>
          <p:cNvPr id="10" name="Picture 9" descr="A screen shot of a computer&#10;&#10;Description automatically generated">
            <a:extLst>
              <a:ext uri="{FF2B5EF4-FFF2-40B4-BE49-F238E27FC236}">
                <a16:creationId xmlns:a16="http://schemas.microsoft.com/office/drawing/2014/main" id="{522C552E-FC5D-BF43-BA49-6BE6CFAFD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117" y="719898"/>
            <a:ext cx="6083765" cy="441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972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DA6A6-DC60-1805-D894-DE172C52B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87143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3CCB0BC-B76B-37B7-1234-6980516BC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97" y="2440852"/>
            <a:ext cx="3066004" cy="2567973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97D92C5-B9B4-5561-1DE9-7320E76460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Data Augmentations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BE112F-5163-D08F-2377-33765F4F83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9881" y="806547"/>
            <a:ext cx="8264239" cy="3118034"/>
          </a:xfrm>
        </p:spPr>
        <p:txBody>
          <a:bodyPr/>
          <a:lstStyle/>
          <a:p>
            <a:r>
              <a:rPr lang="en-CA" dirty="0"/>
              <a:t>Increase the diversity of training data</a:t>
            </a:r>
          </a:p>
          <a:p>
            <a:r>
              <a:rPr lang="en-CA" dirty="0"/>
              <a:t>Act as regularization</a:t>
            </a:r>
          </a:p>
          <a:p>
            <a:r>
              <a:rPr lang="en-CA" dirty="0"/>
              <a:t>Require expertise and manual work to design</a:t>
            </a:r>
          </a:p>
          <a:p>
            <a:r>
              <a:rPr lang="en-CA" dirty="0"/>
              <a:t>Depend on the network and dataset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2C26BA-5B52-2ABF-E902-E5FDA6646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664" y="2571750"/>
            <a:ext cx="3294540" cy="230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085307-D449-0E54-1D4C-B42BF9E0B475}"/>
              </a:ext>
            </a:extLst>
          </p:cNvPr>
          <p:cNvSpPr txBox="1"/>
          <p:nvPr/>
        </p:nvSpPr>
        <p:spPr>
          <a:xfrm>
            <a:off x="-15043" y="4936330"/>
            <a:ext cx="74668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000" dirty="0"/>
              <a:t>https://</a:t>
            </a:r>
            <a:r>
              <a:rPr lang="en-CA" sz="1000" dirty="0" err="1"/>
              <a:t>pytorch.org</a:t>
            </a:r>
            <a:r>
              <a:rPr lang="en-CA" sz="1000" dirty="0"/>
              <a:t>/vision/stable/_images/</a:t>
            </a:r>
            <a:r>
              <a:rPr lang="en-CA" sz="1000" dirty="0" err="1"/>
              <a:t>sphx_glr_plot_transforms_illustrations_thumb.png</a:t>
            </a:r>
            <a:endParaRPr lang="en-CA" sz="1000" dirty="0"/>
          </a:p>
        </p:txBody>
      </p:sp>
    </p:spTree>
    <p:extLst>
      <p:ext uri="{BB962C8B-B14F-4D97-AF65-F5344CB8AC3E}">
        <p14:creationId xmlns:p14="http://schemas.microsoft.com/office/powerpoint/2010/main" val="1051174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A6FDE0-3DB9-68E1-B2EC-D93731754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516" y="1951573"/>
            <a:ext cx="1005453" cy="100545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2B6C7A-01AE-CFED-B1AC-C6954B4CF6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Automatic Data Augmentation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4739DE-F0A4-8DE4-4C71-D9BEB76400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9881" y="844598"/>
            <a:ext cx="8264239" cy="2761747"/>
          </a:xfrm>
        </p:spPr>
        <p:txBody>
          <a:bodyPr/>
          <a:lstStyle/>
          <a:p>
            <a:r>
              <a:rPr lang="en-CA" dirty="0"/>
              <a:t>Learning data augmentation policies</a:t>
            </a:r>
          </a:p>
          <a:p>
            <a:pPr lvl="1"/>
            <a:r>
              <a:rPr lang="en-CA" dirty="0" err="1"/>
              <a:t>AutoAugment</a:t>
            </a:r>
            <a:r>
              <a:rPr lang="en-CA" dirty="0"/>
              <a:t> (</a:t>
            </a:r>
            <a:r>
              <a:rPr lang="en-CA" dirty="0" err="1"/>
              <a:t>Cubuk</a:t>
            </a:r>
            <a:r>
              <a:rPr lang="en-CA" dirty="0"/>
              <a:t> et al., 2019)</a:t>
            </a:r>
          </a:p>
          <a:p>
            <a:pPr lvl="1"/>
            <a:r>
              <a:rPr lang="en-CA" dirty="0"/>
              <a:t>Population Based Augmentation (Ho et al., 2019)</a:t>
            </a:r>
          </a:p>
          <a:p>
            <a:r>
              <a:rPr lang="en-CA" dirty="0"/>
              <a:t>High computational cost and complicated procedures</a:t>
            </a:r>
          </a:p>
          <a:p>
            <a:r>
              <a:rPr lang="en-CA" dirty="0"/>
              <a:t>Often use proxy tasks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8611A3-38DD-3648-4AEF-1816954FA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108" y="2957026"/>
            <a:ext cx="5791783" cy="198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02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CCA515-D7A5-D997-D1D5-61F4A69FF3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Challenging the proxy task assumption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00385-801C-688E-9567-8FEB775893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Network size and dataset subsets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A772E-AB77-31E0-5E52-226E5903C29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9CB806-4037-A837-52A5-BE23E4BC9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562" y="1218919"/>
            <a:ext cx="4974873" cy="386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28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C44A72CD-754B-A4ED-D661-B2C0A0A8B8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 err="1"/>
              <a:t>RandAugment</a:t>
            </a:r>
            <a:endParaRPr lang="en-CA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523A7EFB-2567-1062-EAAD-BBBC2D134B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9881" y="857693"/>
            <a:ext cx="8264239" cy="3066888"/>
          </a:xfrm>
        </p:spPr>
        <p:txBody>
          <a:bodyPr/>
          <a:lstStyle/>
          <a:p>
            <a:r>
              <a:rPr lang="en-CA" dirty="0"/>
              <a:t>Does not rely on proxy tasks</a:t>
            </a:r>
          </a:p>
          <a:p>
            <a:r>
              <a:rPr lang="en-CA" dirty="0"/>
              <a:t>Small search space</a:t>
            </a:r>
          </a:p>
          <a:p>
            <a:r>
              <a:rPr lang="en-CA" dirty="0"/>
              <a:t>No complicated optimization procedure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844D006-6A87-890D-0978-B9DE8E4FD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108" y="2571750"/>
            <a:ext cx="5791783" cy="198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33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F1FD41-0916-C813-2A46-1A2912917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RandAugment</a:t>
            </a:r>
            <a:endParaRPr lang="fr-CA" dirty="0"/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33C8BD71-3E35-7A6D-6D37-18DE22912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117" y="719898"/>
            <a:ext cx="6083765" cy="4419676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21EA41AF-4655-F501-1B0B-0CD0E7DC83CE}"/>
              </a:ext>
            </a:extLst>
          </p:cNvPr>
          <p:cNvSpPr/>
          <p:nvPr/>
        </p:nvSpPr>
        <p:spPr>
          <a:xfrm rot="10800000">
            <a:off x="6165765" y="1822306"/>
            <a:ext cx="891170" cy="453710"/>
          </a:xfrm>
          <a:prstGeom prst="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6AEA58-0E3F-0134-3CD7-450E9B8E8D24}"/>
              </a:ext>
            </a:extLst>
          </p:cNvPr>
          <p:cNvSpPr txBox="1"/>
          <p:nvPr/>
        </p:nvSpPr>
        <p:spPr>
          <a:xfrm>
            <a:off x="7373332" y="1865289"/>
            <a:ext cx="1891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Augmentations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1BD31C-E0CD-7C4C-A5F7-772F630802E4}"/>
              </a:ext>
            </a:extLst>
          </p:cNvPr>
          <p:cNvSpPr txBox="1"/>
          <p:nvPr/>
        </p:nvSpPr>
        <p:spPr>
          <a:xfrm>
            <a:off x="7126737" y="3859653"/>
            <a:ext cx="21382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Sample uniformly with replacement</a:t>
            </a:r>
          </a:p>
          <a:p>
            <a:r>
              <a:rPr lang="en-CA" dirty="0"/>
              <a:t>(      policies)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023C3DAF-2E4E-49AA-C018-6917EF69CD53}"/>
              </a:ext>
            </a:extLst>
          </p:cNvPr>
          <p:cNvSpPr/>
          <p:nvPr/>
        </p:nvSpPr>
        <p:spPr>
          <a:xfrm rot="10800000">
            <a:off x="6165765" y="3969892"/>
            <a:ext cx="891170" cy="453710"/>
          </a:xfrm>
          <a:prstGeom prst="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Bent-Up Arrow 17">
            <a:extLst>
              <a:ext uri="{FF2B5EF4-FFF2-40B4-BE49-F238E27FC236}">
                <a16:creationId xmlns:a16="http://schemas.microsoft.com/office/drawing/2014/main" id="{F97531C5-6D32-DF7E-87B3-AE54A8FE5E1E}"/>
              </a:ext>
            </a:extLst>
          </p:cNvPr>
          <p:cNvSpPr/>
          <p:nvPr/>
        </p:nvSpPr>
        <p:spPr>
          <a:xfrm flipH="1">
            <a:off x="3595511" y="4446485"/>
            <a:ext cx="732916" cy="540666"/>
          </a:xfrm>
          <a:prstGeom prst="bentUpArrow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E7A2E0-9486-C95D-F37D-7A6652B77E71}"/>
              </a:ext>
            </a:extLst>
          </p:cNvPr>
          <p:cNvSpPr txBox="1"/>
          <p:nvPr/>
        </p:nvSpPr>
        <p:spPr>
          <a:xfrm>
            <a:off x="4354858" y="4723484"/>
            <a:ext cx="2911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Same magnitude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724B9E8B-49ED-7B31-2FEC-5E59B977F2A7}"/>
              </a:ext>
            </a:extLst>
          </p:cNvPr>
          <p:cNvSpPr/>
          <p:nvPr/>
        </p:nvSpPr>
        <p:spPr>
          <a:xfrm rot="10800000">
            <a:off x="5229262" y="2577372"/>
            <a:ext cx="1827673" cy="453710"/>
          </a:xfrm>
          <a:prstGeom prst="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434542-DC7C-29F9-AA05-2F872815A3F6}"/>
              </a:ext>
            </a:extLst>
          </p:cNvPr>
          <p:cNvSpPr txBox="1"/>
          <p:nvPr/>
        </p:nvSpPr>
        <p:spPr>
          <a:xfrm>
            <a:off x="7126736" y="2608619"/>
            <a:ext cx="2057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Two hyperparameters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3D9FB7A-CBFF-A9CE-6AD9-B12EE6BFB783}"/>
                  </a:ext>
                </a:extLst>
              </p:cNvPr>
              <p:cNvSpPr txBox="1"/>
              <p:nvPr/>
            </p:nvSpPr>
            <p:spPr>
              <a:xfrm>
                <a:off x="7289570" y="4446485"/>
                <a:ext cx="3733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3D9FB7A-CBFF-A9CE-6AD9-B12EE6BFB7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9570" y="4446485"/>
                <a:ext cx="373372" cy="276999"/>
              </a:xfrm>
              <a:prstGeom prst="rect">
                <a:avLst/>
              </a:prstGeom>
              <a:blipFill>
                <a:blip r:embed="rId4"/>
                <a:stretch>
                  <a:fillRect l="-13333" t="-4348" r="-3333" b="-869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A2F7533-5E0B-78EC-7D45-335C1FE6911F}"/>
                  </a:ext>
                </a:extLst>
              </p:cNvPr>
              <p:cNvSpPr txBox="1"/>
              <p:nvPr/>
            </p:nvSpPr>
            <p:spPr>
              <a:xfrm>
                <a:off x="7221306" y="1922492"/>
                <a:ext cx="22820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𝐾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A2F7533-5E0B-78EC-7D45-335C1FE691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21306" y="1922492"/>
                <a:ext cx="228204" cy="276999"/>
              </a:xfrm>
              <a:prstGeom prst="rect">
                <a:avLst/>
              </a:prstGeom>
              <a:blipFill>
                <a:blip r:embed="rId5"/>
                <a:stretch>
                  <a:fillRect l="-21053" r="-15789" b="-434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89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/>
      <p:bldP spid="17" grpId="0" animBg="1"/>
      <p:bldP spid="18" grpId="0" animBg="1"/>
      <p:bldP spid="19" grpId="0"/>
      <p:bldP spid="20" grpId="0" animBg="1"/>
      <p:bldP spid="21" grpId="0"/>
      <p:bldP spid="32" grpId="0"/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157AC1-034E-AE03-4C98-C5494B66E4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7990B-9A06-1128-6497-6C5AADB84CB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Comparison with other approaches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89F45-EF2E-B36A-8E2C-5087A09E63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95ADEA-93D1-03A6-02E8-3A977E5F5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652" y="1218919"/>
            <a:ext cx="5894693" cy="3668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507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C24CA9-8F0A-999F-5A40-9738720F8F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D4819-AC70-3066-7931-2D95D5A606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Top-1 and Top-5 on ImageNet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E0E6BE-04EE-E4A5-8E31-96E97BB161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 err="1"/>
              <a:t>AutoAugment</a:t>
            </a:r>
            <a:r>
              <a:rPr lang="en-CA" dirty="0"/>
              <a:t> does not help for larger models</a:t>
            </a:r>
          </a:p>
          <a:p>
            <a:pPr lvl="1"/>
            <a:r>
              <a:rPr lang="en-CA" dirty="0"/>
              <a:t>Policy found on 10% of the dataset</a:t>
            </a:r>
          </a:p>
          <a:p>
            <a:pPr lvl="1"/>
            <a:r>
              <a:rPr lang="en-CA" dirty="0"/>
              <a:t>Proxy not representative of the full dataset</a:t>
            </a:r>
          </a:p>
          <a:p>
            <a:r>
              <a:rPr lang="en-CA" dirty="0"/>
              <a:t>SOTA accuracy in top-1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184215-0CFC-A1F5-30B9-E587BC3A0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3177413"/>
            <a:ext cx="7772400" cy="149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933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BFB502-4C82-EE8C-920F-C9BAD498C6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128AD-71CE-337F-78FE-C67EA3350C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COCO dataset for object detection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27142A-E2B6-8B34-59F6-0192FE882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9880" y="1122795"/>
            <a:ext cx="8264239" cy="2510648"/>
          </a:xfrm>
        </p:spPr>
        <p:txBody>
          <a:bodyPr/>
          <a:lstStyle/>
          <a:p>
            <a:r>
              <a:rPr lang="en-CA" dirty="0" err="1"/>
              <a:t>AutoAugment</a:t>
            </a:r>
            <a:endParaRPr lang="en-CA" dirty="0"/>
          </a:p>
          <a:p>
            <a:pPr lvl="1"/>
            <a:r>
              <a:rPr lang="en-CA" dirty="0"/>
              <a:t>Uses specialized augmentations for bounding boxes</a:t>
            </a:r>
          </a:p>
          <a:p>
            <a:pPr lvl="1"/>
            <a:r>
              <a:rPr lang="en-CA" dirty="0"/>
              <a:t>Took 15k GPU hours</a:t>
            </a:r>
          </a:p>
          <a:p>
            <a:r>
              <a:rPr lang="en-CA" dirty="0" err="1"/>
              <a:t>RandAugment</a:t>
            </a:r>
            <a:r>
              <a:rPr lang="en-CA" dirty="0"/>
              <a:t> is competitive without it</a:t>
            </a:r>
          </a:p>
          <a:p>
            <a:pPr lvl="1"/>
            <a:r>
              <a:rPr lang="en-CA" dirty="0"/>
              <a:t>Searched over 6 values (N = 1, M = {4, 5, 6, 7, 8, 9})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AB2CF4-9E36-AFBF-6300-49A7DF1D4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573" y="2859463"/>
            <a:ext cx="5386851" cy="215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23843"/>
      </p:ext>
    </p:extLst>
  </p:cSld>
  <p:clrMapOvr>
    <a:masterClrMapping/>
  </p:clrMapOvr>
</p:sld>
</file>

<file path=ppt/theme/theme1.xml><?xml version="1.0" encoding="utf-8"?>
<a:theme xmlns:a="http://schemas.openxmlformats.org/drawingml/2006/main" name="Opening and Closing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4" id="{5B26ED1B-7DE4-4BA9-A910-5576C0387A3F}" vid="{2B49CBA3-BDA7-4D9B-AF53-166BA02F94E9}"/>
    </a:ext>
  </a:extLst>
</a:theme>
</file>

<file path=ppt/theme/theme2.xml><?xml version="1.0" encoding="utf-8"?>
<a:theme xmlns:a="http://schemas.openxmlformats.org/drawingml/2006/main" name="Transitions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ctr" anchorCtr="0"/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ésentation14" id="{5B26ED1B-7DE4-4BA9-A910-5576C0387A3F}" vid="{18FE500C-42C4-4998-B6C5-CCDFCBF97FF5}"/>
    </a:ext>
  </a:extLst>
</a:theme>
</file>

<file path=ppt/theme/theme3.xml><?xml version="1.0" encoding="utf-8"?>
<a:theme xmlns:a="http://schemas.openxmlformats.org/drawingml/2006/main" name="Content - Light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4" id="{5B26ED1B-7DE4-4BA9-A910-5576C0387A3F}" vid="{6E1BE3F9-00E7-44BC-B5FC-D66EEE6C2F0A}"/>
    </a:ext>
  </a:extLst>
</a:theme>
</file>

<file path=ppt/theme/theme4.xml><?xml version="1.0" encoding="utf-8"?>
<a:theme xmlns:a="http://schemas.openxmlformats.org/drawingml/2006/main" name="Content - Dark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/>
      <a:lstStyle>
        <a:defPPr algn="l">
          <a:defRPr dirty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ésentation14" id="{5B26ED1B-7DE4-4BA9-A910-5576C0387A3F}" vid="{89F91165-2F6E-4749-BC88-F06F69464454}"/>
    </a:ext>
  </a:extLst>
</a:theme>
</file>

<file path=ppt/theme/theme5.xml><?xml version="1.0" encoding="utf-8"?>
<a:theme xmlns:a="http://schemas.openxmlformats.org/drawingml/2006/main" name="Special Slides">
  <a:themeElements>
    <a:clrScheme name="Norlab">
      <a:dk1>
        <a:srgbClr val="515151"/>
      </a:dk1>
      <a:lt1>
        <a:srgbClr val="FFFFFF"/>
      </a:lt1>
      <a:dk2>
        <a:srgbClr val="515151"/>
      </a:dk2>
      <a:lt2>
        <a:srgbClr val="FFFFFF"/>
      </a:lt2>
      <a:accent1>
        <a:srgbClr val="515151"/>
      </a:accent1>
      <a:accent2>
        <a:srgbClr val="969696"/>
      </a:accent2>
      <a:accent3>
        <a:srgbClr val="EAEAEA"/>
      </a:accent3>
      <a:accent4>
        <a:srgbClr val="3881EC"/>
      </a:accent4>
      <a:accent5>
        <a:srgbClr val="252525"/>
      </a:accent5>
      <a:accent6>
        <a:srgbClr val="252525"/>
      </a:accent6>
      <a:hlink>
        <a:srgbClr val="5F5F5F"/>
      </a:hlink>
      <a:folHlink>
        <a:srgbClr val="919191"/>
      </a:folHlink>
    </a:clrScheme>
    <a:fontScheme name="Personnalisé 1">
      <a:majorFont>
        <a:latin typeface="Brava Slab Bold"/>
        <a:ea typeface=""/>
        <a:cs typeface=""/>
      </a:majorFont>
      <a:minorFont>
        <a:latin typeface="Raleway Light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ctr" anchorCtr="0"/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ésentation14" id="{5B26ED1B-7DE4-4BA9-A910-5576C0387A3F}" vid="{62C1710C-E034-4117-B0FB-A5AEC89A8845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A6EDE945B30D42982FA5C5A3CB247F" ma:contentTypeVersion="17" ma:contentTypeDescription="Crée un document." ma:contentTypeScope="" ma:versionID="985b6bddb53443e90d5fde61710443db">
  <xsd:schema xmlns:xsd="http://www.w3.org/2001/XMLSchema" xmlns:xs="http://www.w3.org/2001/XMLSchema" xmlns:p="http://schemas.microsoft.com/office/2006/metadata/properties" xmlns:ns2="3df372fd-abda-494f-b3ef-597d7144351d" xmlns:ns3="ef9f6260-94a2-4740-ad34-75e88d3254ce" targetNamespace="http://schemas.microsoft.com/office/2006/metadata/properties" ma:root="true" ma:fieldsID="08e4a25bcb2fff3218890f1f28aa665c" ns2:_="" ns3:_="">
    <xsd:import namespace="3df372fd-abda-494f-b3ef-597d7144351d"/>
    <xsd:import namespace="ef9f6260-94a2-4740-ad34-75e88d3254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f372fd-abda-494f-b3ef-597d714435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5" nillable="true" ma:taxonomy="true" ma:internalName="lcf76f155ced4ddcb4097134ff3c332f" ma:taxonomyFieldName="MediaServiceImageTags" ma:displayName="Balises d’images" ma:readOnly="false" ma:fieldId="{5cf76f15-5ced-4ddc-b409-7134ff3c332f}" ma:taxonomyMulti="true" ma:sspId="9eaa8290-3616-4126-84aa-16f277ca9cc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9f6260-94a2-4740-ad34-75e88d3254c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64af63ff-d35f-42a9-a562-cf7cc29aee09}" ma:internalName="TaxCatchAll" ma:showField="CatchAllData" ma:web="ef9f6260-94a2-4740-ad34-75e88d3254c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df372fd-abda-494f-b3ef-597d7144351d">
      <Terms xmlns="http://schemas.microsoft.com/office/infopath/2007/PartnerControls"/>
    </lcf76f155ced4ddcb4097134ff3c332f>
    <TaxCatchAll xmlns="ef9f6260-94a2-4740-ad34-75e88d3254ce" xsi:nil="true"/>
  </documentManagement>
</p:properties>
</file>

<file path=customXml/itemProps1.xml><?xml version="1.0" encoding="utf-8"?>
<ds:datastoreItem xmlns:ds="http://schemas.openxmlformats.org/officeDocument/2006/customXml" ds:itemID="{E3FBCB18-E1D6-4135-AEE8-60F4FCF2564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8BE4B94-41F2-43B6-AFD7-DA410BF54F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df372fd-abda-494f-b3ef-597d7144351d"/>
    <ds:schemaRef ds:uri="ef9f6260-94a2-4740-ad34-75e88d3254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A5AE0CF-C2A7-4F26-BCA6-CCE92069F3A5}">
  <ds:schemaRefs>
    <ds:schemaRef ds:uri="http://purl.org/dc/dcmitype/"/>
    <ds:schemaRef ds:uri="3df372fd-abda-494f-b3ef-597d7144351d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ef9f6260-94a2-4740-ad34-75e88d3254ce"/>
    <ds:schemaRef ds:uri="http://schemas.microsoft.com/office/2006/documentManagement/typ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Opening and Closing</Template>
  <TotalTime>2258</TotalTime>
  <Words>960</Words>
  <Application>Microsoft Macintosh PowerPoint</Application>
  <PresentationFormat>On-screen Show (16:9)</PresentationFormat>
  <Paragraphs>188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32" baseType="lpstr">
      <vt:lpstr>Wingdings</vt:lpstr>
      <vt:lpstr>Raleway</vt:lpstr>
      <vt:lpstr>Courier New</vt:lpstr>
      <vt:lpstr>Brava Slab Bold</vt:lpstr>
      <vt:lpstr>Arial</vt:lpstr>
      <vt:lpstr>Overpass</vt:lpstr>
      <vt:lpstr>Cambria Math</vt:lpstr>
      <vt:lpstr>Calibri</vt:lpstr>
      <vt:lpstr>Overpass Light</vt:lpstr>
      <vt:lpstr>Raleway SemiBold</vt:lpstr>
      <vt:lpstr>Opening and Closing</vt:lpstr>
      <vt:lpstr>Transitions</vt:lpstr>
      <vt:lpstr>Content - Light</vt:lpstr>
      <vt:lpstr>Content - Dark</vt:lpstr>
      <vt:lpstr>Special Slides</vt:lpstr>
      <vt:lpstr>RandAugment Practical automated data augmentation with a reduced search space</vt:lpstr>
      <vt:lpstr>PowerPoint Presentation</vt:lpstr>
      <vt:lpstr>PowerPoint Presentation</vt:lpstr>
      <vt:lpstr>PowerPoint Presentation</vt:lpstr>
      <vt:lpstr>PowerPoint Presentation</vt:lpstr>
      <vt:lpstr>RandAugment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 Anything</dc:title>
  <dc:subject/>
  <dc:creator>William Guimont-Martin</dc:creator>
  <cp:keywords/>
  <dc:description/>
  <cp:lastModifiedBy>William Guimont-Martin</cp:lastModifiedBy>
  <cp:revision>10</cp:revision>
  <cp:lastPrinted>2023-11-03T13:19:06Z</cp:lastPrinted>
  <dcterms:created xsi:type="dcterms:W3CDTF">2024-02-20T16:49:09Z</dcterms:created>
  <dcterms:modified xsi:type="dcterms:W3CDTF">2024-04-03T15:44:19Z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0x01010077A6EDE945B30D42982FA5C5A3CB247F</vt:lpwstr>
  </property>
</Properties>
</file>

<file path=docProps/thumbnail.jpeg>
</file>